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3"/>
  </p:notesMasterIdLst>
  <p:sldIdLst>
    <p:sldId id="257" r:id="rId5"/>
    <p:sldId id="3851" r:id="rId6"/>
    <p:sldId id="3854" r:id="rId7"/>
    <p:sldId id="3866" r:id="rId8"/>
    <p:sldId id="3867" r:id="rId9"/>
    <p:sldId id="3868" r:id="rId10"/>
    <p:sldId id="3869" r:id="rId11"/>
    <p:sldId id="3870" r:id="rId12"/>
    <p:sldId id="3871" r:id="rId13"/>
    <p:sldId id="3872" r:id="rId14"/>
    <p:sldId id="3873" r:id="rId15"/>
    <p:sldId id="3874" r:id="rId16"/>
    <p:sldId id="3860" r:id="rId17"/>
    <p:sldId id="259" r:id="rId18"/>
    <p:sldId id="258" r:id="rId19"/>
    <p:sldId id="3865" r:id="rId20"/>
    <p:sldId id="3844" r:id="rId21"/>
    <p:sldId id="3849" r:id="rId22"/>
    <p:sldId id="3847" r:id="rId23"/>
    <p:sldId id="3846" r:id="rId24"/>
    <p:sldId id="3850" r:id="rId25"/>
    <p:sldId id="3852" r:id="rId26"/>
    <p:sldId id="3875" r:id="rId27"/>
    <p:sldId id="3876" r:id="rId28"/>
    <p:sldId id="3877" r:id="rId29"/>
    <p:sldId id="3878" r:id="rId30"/>
    <p:sldId id="3879" r:id="rId31"/>
    <p:sldId id="383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  <p:cmAuthor id="4" name="Ojezua, Lami" initials="OL" lastIdx="4" clrIdx="3">
    <p:extLst>
      <p:ext uri="{19B8F6BF-5375-455C-9EA6-DF929625EA0E}">
        <p15:presenceInfo xmlns:p15="http://schemas.microsoft.com/office/powerpoint/2012/main" userId="S-1-5-21-314122457-743516510-1361462980-69356" providerId="AD"/>
      </p:ext>
    </p:extLst>
  </p:cmAuthor>
  <p:cmAuthor id="5" name="Lindsey Sanborn" initials="" lastIdx="12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10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od, Karen N" userId="caecedde-b9ae-41c0-9ddb-0992c9723b90" providerId="ADAL" clId="{76745FAC-97C4-4F85-8F7A-C75C95B17F82}"/>
    <pc:docChg chg="delSld">
      <pc:chgData name="Hood, Karen N" userId="caecedde-b9ae-41c0-9ddb-0992c9723b90" providerId="ADAL" clId="{76745FAC-97C4-4F85-8F7A-C75C95B17F82}" dt="2023-02-10T14:01:22.095" v="0" actId="2696"/>
      <pc:docMkLst>
        <pc:docMk/>
      </pc:docMkLst>
      <pc:sldChg chg="del">
        <pc:chgData name="Hood, Karen N" userId="caecedde-b9ae-41c0-9ddb-0992c9723b90" providerId="ADAL" clId="{76745FAC-97C4-4F85-8F7A-C75C95B17F82}" dt="2023-02-10T14:01:22.095" v="0" actId="2696"/>
        <pc:sldMkLst>
          <pc:docMk/>
          <pc:sldMk cId="2259308896" sldId="2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7ADD9-2083-264C-A652-8D52D02F7E72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DC217-DF71-1A49-B3EA-559F1F43B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Notes for the School CIP Team: This section is for Tier 3 and 4 schools. Collaborate with your district &amp; GADOE support to outline your short-term action plan for the first 45-days of school.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36917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44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30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Notes for the School CIP Team: This section is for Tier 3 and 4 schools. Collaborate with your district &amp; GADOE support to outline your short-term action plan for the first 45-days of school.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57037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p11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34" name="Google Shape;334;p11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fca32fa3aa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gfca32fa3aa_2_1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57" name="Google Shape;357;gfca32fa3aa_2_1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2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122363"/>
            <a:ext cx="7096933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02465C8-266D-104C-9C49-323DF4A8277E}"/>
              </a:ext>
            </a:extLst>
          </p:cNvPr>
          <p:cNvSpPr/>
          <p:nvPr userDrawn="1"/>
        </p:nvSpPr>
        <p:spPr>
          <a:xfrm>
            <a:off x="583746" y="4960030"/>
            <a:ext cx="1551214" cy="155121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7979A1C-BF60-B345-A664-2E4F7A3461EB}"/>
              </a:ext>
            </a:extLst>
          </p:cNvPr>
          <p:cNvSpPr/>
          <p:nvPr userDrawn="1"/>
        </p:nvSpPr>
        <p:spPr>
          <a:xfrm>
            <a:off x="1" y="4571999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8080B3E-915C-2D4C-8608-596E1BFD6387}"/>
              </a:ext>
            </a:extLst>
          </p:cNvPr>
          <p:cNvSpPr/>
          <p:nvPr userDrawn="1"/>
        </p:nvSpPr>
        <p:spPr>
          <a:xfrm>
            <a:off x="1" y="5739492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-3419"/>
            <a:ext cx="3927573" cy="3165022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9E240E8A-950E-7946-826C-415CB5DACA43}"/>
              </a:ext>
            </a:extLst>
          </p:cNvPr>
          <p:cNvSpPr/>
          <p:nvPr userDrawn="1"/>
        </p:nvSpPr>
        <p:spPr>
          <a:xfrm>
            <a:off x="11024507" y="4580708"/>
            <a:ext cx="1167493" cy="2277292"/>
          </a:xfrm>
          <a:custGeom>
            <a:avLst/>
            <a:gdLst>
              <a:gd name="connsiteX0" fmla="*/ 1167473 w 1167493"/>
              <a:gd name="connsiteY0" fmla="*/ 0 h 2272167"/>
              <a:gd name="connsiteX1" fmla="*/ 1167493 w 1167493"/>
              <a:gd name="connsiteY1" fmla="*/ 0 h 2272167"/>
              <a:gd name="connsiteX2" fmla="*/ 1167493 w 1167493"/>
              <a:gd name="connsiteY2" fmla="*/ 492960 h 2272167"/>
              <a:gd name="connsiteX3" fmla="*/ 1167493 w 1167493"/>
              <a:gd name="connsiteY3" fmla="*/ 720385 h 2272167"/>
              <a:gd name="connsiteX4" fmla="*/ 1167493 w 1167493"/>
              <a:gd name="connsiteY4" fmla="*/ 2272167 h 2272167"/>
              <a:gd name="connsiteX5" fmla="*/ 0 w 1167493"/>
              <a:gd name="connsiteY5" fmla="*/ 2272167 h 2272167"/>
              <a:gd name="connsiteX6" fmla="*/ 0 w 1167493"/>
              <a:gd name="connsiteY6" fmla="*/ 1898074 h 2272167"/>
              <a:gd name="connsiteX7" fmla="*/ 0 w 1167493"/>
              <a:gd name="connsiteY7" fmla="*/ 1271597 h 2272167"/>
              <a:gd name="connsiteX8" fmla="*/ 0 w 1167493"/>
              <a:gd name="connsiteY8" fmla="*/ 1177688 h 2272167"/>
              <a:gd name="connsiteX9" fmla="*/ 1048124 w 1167493"/>
              <a:gd name="connsiteY9" fmla="*/ 6080 h 2272167"/>
              <a:gd name="connsiteX10" fmla="*/ 1167473 w 1167493"/>
              <a:gd name="connsiteY10" fmla="*/ 0 h 22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493" h="2272167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8AE20B-EBB3-094D-DB4C-C2D61D613A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7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3235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3235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1912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1" y="2526318"/>
            <a:ext cx="3218688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rot="5400000">
            <a:off x="8580896" y="0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>
            <a:off x="-2364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 rot="5400000" flipH="1">
            <a:off x="11258144" y="5924144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2587417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3787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3788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D62993-A055-DF4F-9286-4FFE3A5C7FD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00082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896DA2E-4448-254C-86D1-9E16E63CC6A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008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76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122363"/>
            <a:ext cx="6220278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6220277" cy="2247219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8264426" y="0"/>
            <a:ext cx="39275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3685939"/>
            <a:ext cx="3927573" cy="3178856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9563C76-BC00-DE47-88F5-C24D3CE3325A}"/>
              </a:ext>
            </a:extLst>
          </p:cNvPr>
          <p:cNvSpPr/>
          <p:nvPr userDrawn="1"/>
        </p:nvSpPr>
        <p:spPr>
          <a:xfrm>
            <a:off x="10228214" y="-1"/>
            <a:ext cx="1963787" cy="3178856"/>
          </a:xfrm>
          <a:custGeom>
            <a:avLst/>
            <a:gdLst>
              <a:gd name="connsiteX0" fmla="*/ 0 w 1963787"/>
              <a:gd name="connsiteY0" fmla="*/ 0 h 3178856"/>
              <a:gd name="connsiteX1" fmla="*/ 1963787 w 1963787"/>
              <a:gd name="connsiteY1" fmla="*/ 0 h 3178856"/>
              <a:gd name="connsiteX2" fmla="*/ 1963787 w 1963787"/>
              <a:gd name="connsiteY2" fmla="*/ 1967129 h 3178856"/>
              <a:gd name="connsiteX3" fmla="*/ 1963787 w 1963787"/>
              <a:gd name="connsiteY3" fmla="*/ 2349671 h 3178856"/>
              <a:gd name="connsiteX4" fmla="*/ 1963787 w 1963787"/>
              <a:gd name="connsiteY4" fmla="*/ 3178856 h 3178856"/>
              <a:gd name="connsiteX5" fmla="*/ 1963753 w 1963787"/>
              <a:gd name="connsiteY5" fmla="*/ 3178856 h 3178856"/>
              <a:gd name="connsiteX6" fmla="*/ 1763002 w 1963787"/>
              <a:gd name="connsiteY6" fmla="*/ 3168629 h 3178856"/>
              <a:gd name="connsiteX7" fmla="*/ 0 w 1963787"/>
              <a:gd name="connsiteY7" fmla="*/ 1197921 h 3178856"/>
              <a:gd name="connsiteX8" fmla="*/ 0 w 1963787"/>
              <a:gd name="connsiteY8" fmla="*/ 1039961 h 3178856"/>
              <a:gd name="connsiteX9" fmla="*/ 0 w 1963787"/>
              <a:gd name="connsiteY9" fmla="*/ 0 h 31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787" h="3178856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06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49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49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49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49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49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49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49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49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49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586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</p:grpSp>
      <p:sp>
        <p:nvSpPr>
          <p:cNvPr id="15" name="Title 14">
            <a:extLst>
              <a:ext uri="{FF2B5EF4-FFF2-40B4-BE49-F238E27FC236}">
                <a16:creationId xmlns:a16="http://schemas.microsoft.com/office/drawing/2014/main" id="{B78DCB74-D75C-A010-7A21-F2ABB54BD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62587F-7496-384A-AF40-18FC8CF0709D}"/>
              </a:ext>
            </a:extLst>
          </p:cNvPr>
          <p:cNvSpPr/>
          <p:nvPr userDrawn="1"/>
        </p:nvSpPr>
        <p:spPr>
          <a:xfrm>
            <a:off x="0" y="2285998"/>
            <a:ext cx="1220882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4DB028B-A475-224B-B675-A15A56CAD0BF}"/>
              </a:ext>
            </a:extLst>
          </p:cNvPr>
          <p:cNvSpPr/>
          <p:nvPr userDrawn="1"/>
        </p:nvSpPr>
        <p:spPr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1C34955-105B-4D4D-B51D-754C5D38A85D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734DEB1-EC02-2E42-9292-4ADD115060A5}"/>
              </a:ext>
            </a:extLst>
          </p:cNvPr>
          <p:cNvSpPr/>
          <p:nvPr userDrawn="1"/>
        </p:nvSpPr>
        <p:spPr>
          <a:xfrm rot="5400000" flipH="1" flipV="1">
            <a:off x="10344100" y="438098"/>
            <a:ext cx="2285999" cy="140980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653167"/>
            <a:ext cx="9779183" cy="3436483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067EACEC-C2DD-EA42-8504-176673AD1F20}"/>
              </a:ext>
            </a:extLst>
          </p:cNvPr>
          <p:cNvSpPr/>
          <p:nvPr userDrawn="1"/>
        </p:nvSpPr>
        <p:spPr>
          <a:xfrm>
            <a:off x="0" y="0"/>
            <a:ext cx="8025490" cy="6858000"/>
          </a:xfrm>
          <a:custGeom>
            <a:avLst/>
            <a:gdLst>
              <a:gd name="connsiteX0" fmla="*/ 0 w 8025490"/>
              <a:gd name="connsiteY0" fmla="*/ 0 h 6858000"/>
              <a:gd name="connsiteX1" fmla="*/ 4596490 w 8025490"/>
              <a:gd name="connsiteY1" fmla="*/ 0 h 6858000"/>
              <a:gd name="connsiteX2" fmla="*/ 8025490 w 8025490"/>
              <a:gd name="connsiteY2" fmla="*/ 3429000 h 6858000"/>
              <a:gd name="connsiteX3" fmla="*/ 4596490 w 8025490"/>
              <a:gd name="connsiteY3" fmla="*/ 6858000 h 6858000"/>
              <a:gd name="connsiteX4" fmla="*/ 0 w 80254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490" h="685800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843C7E-5704-7A46-8974-F3BFA42E7310}"/>
              </a:ext>
            </a:extLst>
          </p:cNvPr>
          <p:cNvGrpSpPr/>
          <p:nvPr userDrawn="1"/>
        </p:nvGrpSpPr>
        <p:grpSpPr>
          <a:xfrm rot="16200000">
            <a:off x="8286528" y="2207195"/>
            <a:ext cx="3032351" cy="2443610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" name="Freeform 16">
            <a:extLst>
              <a:ext uri="{FF2B5EF4-FFF2-40B4-BE49-F238E27FC236}">
                <a16:creationId xmlns:a16="http://schemas.microsoft.com/office/drawing/2014/main" id="{0B179973-08D2-EF40-B516-35E75E906394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C811FF3-E48A-194D-8022-65F8C3A17449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2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BA2A58C-57B7-834C-8F5C-3299322411B1}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3"/>
            <a:ext cx="9779182" cy="3366813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4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21" y="1684338"/>
            <a:ext cx="8594558" cy="281046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4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91C146-F9A8-9A4C-9508-8590923B8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19405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2D6C2B-78AC-DD47-9289-067C968B06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1813" y="4494213"/>
            <a:ext cx="3511550" cy="679450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2193CD-03AD-D74D-A5CD-747A9B53F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9104" y="3399692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8C225EC-F6EF-1144-834A-F0B91974AA41}"/>
              </a:ext>
            </a:extLst>
          </p:cNvPr>
          <p:cNvSpPr/>
          <p:nvPr userDrawn="1"/>
        </p:nvSpPr>
        <p:spPr>
          <a:xfrm>
            <a:off x="0" y="-1664"/>
            <a:ext cx="9857012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E40CEAF-B1BB-174E-A798-3BA60D9C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8401624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3351" y="2426400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3350" y="2811646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5813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70817" y="242256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816" y="280781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429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23351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23350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5813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817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0816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AAB3BC7E-B34F-EF47-B125-1574C5484E22}"/>
              </a:ext>
            </a:extLst>
          </p:cNvPr>
          <p:cNvSpPr/>
          <p:nvPr userDrawn="1"/>
        </p:nvSpPr>
        <p:spPr>
          <a:xfrm rot="16200000" flipV="1">
            <a:off x="9499940" y="355410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CBC82D0-4F72-C649-8B7F-D4B087957B6C}"/>
              </a:ext>
            </a:extLst>
          </p:cNvPr>
          <p:cNvSpPr/>
          <p:nvPr userDrawn="1"/>
        </p:nvSpPr>
        <p:spPr>
          <a:xfrm flipH="1">
            <a:off x="10866436" y="1879977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9383F23A-D872-2A4C-B386-A9D269BE694D}"/>
              </a:ext>
            </a:extLst>
          </p:cNvPr>
          <p:cNvSpPr/>
          <p:nvPr userDrawn="1"/>
        </p:nvSpPr>
        <p:spPr>
          <a:xfrm>
            <a:off x="11024507" y="-1664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221FFDB-AAE2-5943-97A1-82D66AE05DB4}"/>
              </a:ext>
            </a:extLst>
          </p:cNvPr>
          <p:cNvSpPr/>
          <p:nvPr userDrawn="1"/>
        </p:nvSpPr>
        <p:spPr>
          <a:xfrm>
            <a:off x="10334091" y="2737752"/>
            <a:ext cx="1380830" cy="13808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E58EEF7-63CA-A845-BAC4-9D3BE05918B5}"/>
              </a:ext>
            </a:extLst>
          </p:cNvPr>
          <p:cNvSpPr/>
          <p:nvPr userDrawn="1"/>
        </p:nvSpPr>
        <p:spPr>
          <a:xfrm rot="16200000" flipH="1">
            <a:off x="10667432" y="5333432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57A4624-D8ED-2E4B-AF8C-00DFA6A72D5F}"/>
              </a:ext>
            </a:extLst>
          </p:cNvPr>
          <p:cNvSpPr/>
          <p:nvPr userDrawn="1"/>
        </p:nvSpPr>
        <p:spPr>
          <a:xfrm flipV="1">
            <a:off x="9857012" y="3651505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DF312EF8-91BE-5946-BE31-8CFE107A2FEA}"/>
              </a:ext>
            </a:extLst>
          </p:cNvPr>
          <p:cNvSpPr/>
          <p:nvPr userDrawn="1"/>
        </p:nvSpPr>
        <p:spPr>
          <a:xfrm flipH="1" flipV="1">
            <a:off x="9857013" y="4976359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1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>
            <a:extLst>
              <a:ext uri="{FF2B5EF4-FFF2-40B4-BE49-F238E27FC236}">
                <a16:creationId xmlns:a16="http://schemas.microsoft.com/office/drawing/2014/main" id="{6825B690-1AD7-4243-AC42-D2CF19B7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10678142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430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29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id="{FA9FEBB0-45F1-DF45-89C4-B343F8B20B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4939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939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4939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6" name="Picture Placeholder 23">
            <a:extLst>
              <a:ext uri="{FF2B5EF4-FFF2-40B4-BE49-F238E27FC236}">
                <a16:creationId xmlns:a16="http://schemas.microsoft.com/office/drawing/2014/main" id="{8BA62E8C-79E6-D245-B706-FFB1E051B2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4836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Text Placeholder 28">
            <a:extLst>
              <a:ext uri="{FF2B5EF4-FFF2-40B4-BE49-F238E27FC236}">
                <a16:creationId xmlns:a16="http://schemas.microsoft.com/office/drawing/2014/main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36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8" name="Text Placeholder 28">
            <a:extLst>
              <a:ext uri="{FF2B5EF4-FFF2-40B4-BE49-F238E27FC236}">
                <a16:creationId xmlns:a16="http://schemas.microsoft.com/office/drawing/2014/main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836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9" name="Picture Placeholder 23">
            <a:extLst>
              <a:ext uri="{FF2B5EF4-FFF2-40B4-BE49-F238E27FC236}">
                <a16:creationId xmlns:a16="http://schemas.microsoft.com/office/drawing/2014/main" id="{3D78BE06-1FC7-3C43-BD15-F4137B564B5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47335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7336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7335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2" name="Picture Placeholder 23">
            <a:extLst>
              <a:ext uri="{FF2B5EF4-FFF2-40B4-BE49-F238E27FC236}">
                <a16:creationId xmlns:a16="http://schemas.microsoft.com/office/drawing/2014/main" id="{6DD7CCE4-AD48-B64F-909E-F88961FBDFC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0429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3" name="Text Placeholder 28">
            <a:extLst>
              <a:ext uri="{FF2B5EF4-FFF2-40B4-BE49-F238E27FC236}">
                <a16:creationId xmlns:a16="http://schemas.microsoft.com/office/drawing/2014/main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0430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4" name="Text Placeholder 28">
            <a:extLst>
              <a:ext uri="{FF2B5EF4-FFF2-40B4-BE49-F238E27FC236}">
                <a16:creationId xmlns:a16="http://schemas.microsoft.com/office/drawing/2014/main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429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5" name="Picture Placeholder 23">
            <a:extLst>
              <a:ext uri="{FF2B5EF4-FFF2-40B4-BE49-F238E27FC236}">
                <a16:creationId xmlns:a16="http://schemas.microsoft.com/office/drawing/2014/main" id="{24B34D6D-4F7E-3942-B8D7-9970BDE53C1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4939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6" name="Text Placeholder 28">
            <a:extLst>
              <a:ext uri="{FF2B5EF4-FFF2-40B4-BE49-F238E27FC236}">
                <a16:creationId xmlns:a16="http://schemas.microsoft.com/office/drawing/2014/main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939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7" name="Text Placeholder 28">
            <a:extLst>
              <a:ext uri="{FF2B5EF4-FFF2-40B4-BE49-F238E27FC236}">
                <a16:creationId xmlns:a16="http://schemas.microsoft.com/office/drawing/2014/main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939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8" name="Picture Placeholder 23">
            <a:extLst>
              <a:ext uri="{FF2B5EF4-FFF2-40B4-BE49-F238E27FC236}">
                <a16:creationId xmlns:a16="http://schemas.microsoft.com/office/drawing/2014/main" id="{EB4488EE-E854-724E-95AE-B9943EE249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4836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Text Placeholder 28">
            <a:extLst>
              <a:ext uri="{FF2B5EF4-FFF2-40B4-BE49-F238E27FC236}">
                <a16:creationId xmlns:a16="http://schemas.microsoft.com/office/drawing/2014/main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4836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0" name="Text Placeholder 28">
            <a:extLst>
              <a:ext uri="{FF2B5EF4-FFF2-40B4-BE49-F238E27FC236}">
                <a16:creationId xmlns:a16="http://schemas.microsoft.com/office/drawing/2014/main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836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1" name="Picture Placeholder 23">
            <a:extLst>
              <a:ext uri="{FF2B5EF4-FFF2-40B4-BE49-F238E27FC236}">
                <a16:creationId xmlns:a16="http://schemas.microsoft.com/office/drawing/2014/main" id="{7BBADCE0-02E8-3249-8CBA-17D3783DFE7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47335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28">
            <a:extLst>
              <a:ext uri="{FF2B5EF4-FFF2-40B4-BE49-F238E27FC236}">
                <a16:creationId xmlns:a16="http://schemas.microsoft.com/office/drawing/2014/main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7336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3" name="Text Placeholder 28">
            <a:extLst>
              <a:ext uri="{FF2B5EF4-FFF2-40B4-BE49-F238E27FC236}">
                <a16:creationId xmlns:a16="http://schemas.microsoft.com/office/drawing/2014/main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7335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2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60" r:id="rId5"/>
    <p:sldLayoutId id="2147483661" r:id="rId6"/>
    <p:sldLayoutId id="2147483654" r:id="rId7"/>
    <p:sldLayoutId id="2147483658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9779182" cy="33668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Fall ACES Presentation</a:t>
            </a:r>
          </a:p>
          <a:p>
            <a:r>
              <a:rPr lang="en-US" dirty="0"/>
              <a:t>Review of Strategic Plan and priorities progress</a:t>
            </a:r>
          </a:p>
          <a:p>
            <a:r>
              <a:rPr lang="en-US" dirty="0"/>
              <a:t>Preparing for the Budget Development</a:t>
            </a:r>
          </a:p>
          <a:p>
            <a:r>
              <a:rPr lang="en-US" dirty="0"/>
              <a:t>	</a:t>
            </a:r>
            <a:r>
              <a:rPr lang="en-US" sz="2400" i="1" dirty="0"/>
              <a:t>Rank Strategic Priorities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470D0-6D64-5E42-9515-048F8779CD5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153276" y="6356350"/>
            <a:ext cx="1657723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A7570A-84C3-4104-AF7A-9BAD8935D7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4374F7-DFB0-4AC0-9410-DC6E7AC57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47" y="554805"/>
            <a:ext cx="11681717" cy="580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01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D655-1625-457F-B6D2-4654E999F8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3DC0E5-0867-465F-BDA7-521F9526A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18" y="493160"/>
            <a:ext cx="11650894" cy="611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26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4D05-833B-4824-B686-60D7954949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817C6E-28ED-4462-87E8-19FA8C283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06" y="708917"/>
            <a:ext cx="11671441" cy="564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19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FA8628-0F5B-D204-C6C8-63B31B235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802" y="1714351"/>
            <a:ext cx="4572396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26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212" y="2235200"/>
            <a:ext cx="6245912" cy="2387600"/>
          </a:xfrm>
        </p:spPr>
        <p:txBody>
          <a:bodyPr anchor="ctr"/>
          <a:lstStyle/>
          <a:p>
            <a:r>
              <a:rPr lang="en-US"/>
              <a:t>Strategic Plan Progress</a:t>
            </a:r>
          </a:p>
        </p:txBody>
      </p:sp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1"/>
          <p:cNvSpPr txBox="1"/>
          <p:nvPr/>
        </p:nvSpPr>
        <p:spPr>
          <a:xfrm>
            <a:off x="1524000" y="1803118"/>
            <a:ext cx="1837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3500"/>
            </a:pPr>
            <a:r>
              <a:rPr lang="en-US" sz="1200" b="1" i="1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APS Strategic Priorities &amp; Initiatives</a:t>
            </a:r>
            <a:endParaRPr sz="200" b="1" i="1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1"/>
          <p:cNvSpPr/>
          <p:nvPr/>
        </p:nvSpPr>
        <p:spPr>
          <a:xfrm>
            <a:off x="6183350" y="4396350"/>
            <a:ext cx="4003500" cy="2461651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00"/>
              </a:spcBef>
              <a:buSzPts val="1000"/>
            </a:pPr>
            <a:r>
              <a:rPr lang="en-US" sz="1000" b="1" dirty="0"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800" b="1" dirty="0">
                <a:latin typeface="Calibri"/>
                <a:ea typeface="Calibri"/>
                <a:cs typeface="Calibri"/>
                <a:sym typeface="Calibri"/>
              </a:rPr>
              <a:t>A.</a:t>
            </a:r>
            <a:r>
              <a:rPr lang="en-US" sz="800" dirty="0">
                <a:latin typeface="Calibri"/>
                <a:ea typeface="Calibri"/>
                <a:cs typeface="Calibri"/>
                <a:sym typeface="Calibri"/>
              </a:rPr>
              <a:t> CARE Team will monitor students with less than 80% ADA, excluding excused absences, through Individualized Success Plan</a:t>
            </a:r>
            <a:r>
              <a:rPr lang="en-US" sz="800" b="1"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>
              <a:spcBef>
                <a:spcPts val="600"/>
              </a:spcBef>
              <a:buSzPts val="1000"/>
            </a:pPr>
            <a:r>
              <a:rPr lang="en-US" sz="800" b="1" dirty="0">
                <a:latin typeface="Calibri"/>
                <a:ea typeface="Calibri"/>
                <a:cs typeface="Calibri"/>
                <a:sym typeface="Calibri"/>
              </a:rPr>
              <a:t>4B. </a:t>
            </a:r>
            <a:r>
              <a:rPr lang="en-US" sz="800" dirty="0">
                <a:latin typeface="Calibri"/>
                <a:ea typeface="Calibri"/>
                <a:cs typeface="Calibri"/>
                <a:sym typeface="Calibri"/>
              </a:rPr>
              <a:t>CARE Team and identified staff will make weekly outreach calls for all students with less than 80% ADA </a:t>
            </a:r>
          </a:p>
          <a:p>
            <a:pPr>
              <a:spcBef>
                <a:spcPts val="600"/>
              </a:spcBef>
              <a:buSzPts val="1000"/>
            </a:pPr>
            <a:r>
              <a:rPr lang="en-US" sz="800" b="1" dirty="0">
                <a:latin typeface="Calibri"/>
                <a:ea typeface="Calibri"/>
                <a:cs typeface="Calibri"/>
                <a:sym typeface="Calibri"/>
              </a:rPr>
              <a:t>4C. </a:t>
            </a:r>
            <a:r>
              <a:rPr lang="en-US" sz="800" dirty="0">
                <a:latin typeface="Calibri"/>
                <a:ea typeface="Calibri"/>
                <a:cs typeface="Calibri"/>
                <a:sym typeface="Calibri"/>
              </a:rPr>
              <a:t>Offer opportunities for students to be engaged in clubs, extra-curricular activities, and extended learning experiences. </a:t>
            </a:r>
            <a:endParaRPr lang="en-US" sz="800" b="1" dirty="0"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800" b="1" dirty="0">
                <a:solidFill>
                  <a:schemeClr val="dk1"/>
                </a:solidFill>
              </a:rPr>
              <a:t>5A.</a:t>
            </a:r>
            <a:r>
              <a:rPr lang="en-US" sz="800" dirty="0">
                <a:solidFill>
                  <a:schemeClr val="dk1"/>
                </a:solidFill>
              </a:rPr>
              <a:t> Den services will be provided to match the specific needs of each student </a:t>
            </a:r>
            <a:endParaRPr sz="800" dirty="0">
              <a:solidFill>
                <a:schemeClr val="dk1"/>
              </a:solidFill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800" b="1" dirty="0">
                <a:solidFill>
                  <a:schemeClr val="dk1"/>
                </a:solidFill>
              </a:rPr>
              <a:t>5B</a:t>
            </a:r>
            <a:r>
              <a:rPr lang="en-US" sz="800" dirty="0">
                <a:solidFill>
                  <a:schemeClr val="dk1"/>
                </a:solidFill>
              </a:rPr>
              <a:t>. Advisory classes with integrated SEL lessons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800" b="1" dirty="0">
                <a:solidFill>
                  <a:schemeClr val="dk1"/>
                </a:solidFill>
              </a:rPr>
              <a:t>6A. </a:t>
            </a:r>
            <a:r>
              <a:rPr lang="en-US" sz="800" dirty="0">
                <a:solidFill>
                  <a:schemeClr val="dk1"/>
                </a:solidFill>
              </a:rPr>
              <a:t>Provision of devices to create a 1:1 access, tech support, ……….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800" b="1" dirty="0">
                <a:solidFill>
                  <a:schemeClr val="dk1"/>
                </a:solidFill>
              </a:rPr>
              <a:t>6B. </a:t>
            </a:r>
            <a:r>
              <a:rPr lang="en-US" sz="800" dirty="0">
                <a:solidFill>
                  <a:schemeClr val="dk1"/>
                </a:solidFill>
              </a:rPr>
              <a:t>Utilization of interactive technology platforms to promote personalized and adaptive student learning and create individualized student learning paths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endParaRPr sz="900" b="1" dirty="0">
              <a:solidFill>
                <a:schemeClr val="dk1"/>
              </a:solidFill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endParaRPr sz="900" dirty="0">
              <a:solidFill>
                <a:schemeClr val="dk1"/>
              </a:solidFill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endParaRPr sz="10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1"/>
          <p:cNvSpPr txBox="1"/>
          <p:nvPr/>
        </p:nvSpPr>
        <p:spPr>
          <a:xfrm>
            <a:off x="4652025" y="-43275"/>
            <a:ext cx="19734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buClr>
                <a:srgbClr val="000000"/>
              </a:buClr>
              <a:buSzPts val="3500"/>
            </a:pPr>
            <a:r>
              <a:rPr lang="en-US" b="1" dirty="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L.P Miles Elementary School</a:t>
            </a:r>
            <a:endParaRPr sz="200" dirty="0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1"/>
          <p:cNvSpPr txBox="1"/>
          <p:nvPr/>
        </p:nvSpPr>
        <p:spPr>
          <a:xfrm>
            <a:off x="6096003" y="1779539"/>
            <a:ext cx="1837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3500"/>
            </a:pPr>
            <a:r>
              <a:rPr lang="en-US" sz="1200" b="1" i="1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School Strategies</a:t>
            </a:r>
            <a:endParaRPr sz="200" b="1" i="1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1"/>
          <p:cNvSpPr/>
          <p:nvPr/>
        </p:nvSpPr>
        <p:spPr>
          <a:xfrm>
            <a:off x="1699448" y="931076"/>
            <a:ext cx="2085516" cy="78041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1200"/>
            </a:pP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As measured by Milestones, Reading-Level 3 and up will increase from 11% to- 18% and Level 2 and up will increase from 25 % to 35%.</a:t>
            </a:r>
            <a:endParaRPr sz="1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1"/>
          <p:cNvSpPr/>
          <p:nvPr/>
        </p:nvSpPr>
        <p:spPr>
          <a:xfrm>
            <a:off x="4652026" y="934059"/>
            <a:ext cx="2219586" cy="7803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1200"/>
            </a:pP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As measured by Milestones, Math - (</a:t>
            </a:r>
            <a:r>
              <a:rPr lang="en-US" sz="1000" dirty="0" err="1">
                <a:latin typeface="Calibri"/>
                <a:ea typeface="Calibri"/>
                <a:cs typeface="Calibri"/>
                <a:sym typeface="Calibri"/>
              </a:rPr>
              <a:t>Lvl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 3 and up) will increase from 12% to 15%  (</a:t>
            </a:r>
            <a:r>
              <a:rPr lang="en-US" sz="1000" dirty="0" err="1">
                <a:latin typeface="Calibri"/>
                <a:ea typeface="Calibri"/>
                <a:cs typeface="Calibri"/>
                <a:sym typeface="Calibri"/>
              </a:rPr>
              <a:t>Lvl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 2 and up) will increase from 28% to 38%</a:t>
            </a:r>
            <a:endParaRPr sz="1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1"/>
          <p:cNvSpPr/>
          <p:nvPr/>
        </p:nvSpPr>
        <p:spPr>
          <a:xfrm>
            <a:off x="8274350" y="931076"/>
            <a:ext cx="1912500" cy="79857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200"/>
            </a:pP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Increase ADA from 90% to 92% by May 2023.</a:t>
            </a:r>
            <a:endParaRPr sz="1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1"/>
          <p:cNvSpPr txBox="1">
            <a:spLocks noGrp="1"/>
          </p:cNvSpPr>
          <p:nvPr>
            <p:ph type="sldNum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en-US" smtClean="0"/>
              <a:pPr algn="r">
                <a:buClr>
                  <a:srgbClr val="000000"/>
                </a:buClr>
                <a:buSzPts val="1200"/>
              </a:pPr>
              <a:t>15</a:t>
            </a:fld>
            <a:endParaRPr sz="1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5" name="Google Shape;345;p11"/>
          <p:cNvSpPr txBox="1"/>
          <p:nvPr/>
        </p:nvSpPr>
        <p:spPr>
          <a:xfrm>
            <a:off x="3526923" y="1808080"/>
            <a:ext cx="1837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3500"/>
            </a:pPr>
            <a:r>
              <a:rPr lang="en-US" sz="1200" b="1" i="1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School Strategic Priorities</a:t>
            </a:r>
            <a:endParaRPr sz="200" b="1" i="1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1"/>
          <p:cNvSpPr/>
          <p:nvPr/>
        </p:nvSpPr>
        <p:spPr>
          <a:xfrm>
            <a:off x="3496461" y="2477394"/>
            <a:ext cx="2418900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indent="-165100">
              <a:spcBef>
                <a:spcPts val="600"/>
              </a:spcBef>
              <a:buClr>
                <a:srgbClr val="000000"/>
              </a:buClr>
              <a:buSzPts val="1000"/>
            </a:pPr>
            <a:endParaRPr sz="1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indent="-165100">
              <a:spcBef>
                <a:spcPts val="600"/>
              </a:spcBef>
              <a:buClr>
                <a:srgbClr val="000000"/>
              </a:buClr>
              <a:buSzPts val="1000"/>
            </a:pPr>
            <a:endParaRPr sz="1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1000"/>
            </a:pPr>
            <a:endParaRPr sz="1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1"/>
          <p:cNvSpPr txBox="1"/>
          <p:nvPr/>
        </p:nvSpPr>
        <p:spPr>
          <a:xfrm>
            <a:off x="1577024" y="72376"/>
            <a:ext cx="3384768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3500"/>
            </a:pPr>
            <a:r>
              <a:rPr lang="en-US" sz="1000" b="1" i="1" u="sng" dirty="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Mission: </a:t>
            </a:r>
            <a:endParaRPr sz="1000" dirty="0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1"/>
          <p:cNvSpPr txBox="1"/>
          <p:nvPr/>
        </p:nvSpPr>
        <p:spPr>
          <a:xfrm>
            <a:off x="6467675" y="49076"/>
            <a:ext cx="4140000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3500"/>
            </a:pPr>
            <a:r>
              <a:rPr lang="en-US" sz="1000" b="1" i="1" u="sng" dirty="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Vision:</a:t>
            </a:r>
            <a:r>
              <a:rPr lang="en-US" sz="1000" dirty="0"/>
              <a:t>.</a:t>
            </a:r>
            <a:endParaRPr sz="1000" dirty="0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1"/>
          <p:cNvSpPr/>
          <p:nvPr/>
        </p:nvSpPr>
        <p:spPr>
          <a:xfrm>
            <a:off x="1577025" y="2282775"/>
            <a:ext cx="1837800" cy="938700"/>
          </a:xfrm>
          <a:prstGeom prst="rect">
            <a:avLst/>
          </a:prstGeom>
          <a:solidFill>
            <a:srgbClr val="6A6A6A"/>
          </a:solidFill>
          <a:ln w="508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-US" sz="1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Fostering Academic Excellence for All</a:t>
            </a:r>
            <a:endParaRPr sz="11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900"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900"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Curriculum &amp; Instruction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lt1"/>
              </a:buClr>
              <a:buSzPts val="4000"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Signature Program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1"/>
          <p:cNvSpPr/>
          <p:nvPr/>
        </p:nvSpPr>
        <p:spPr>
          <a:xfrm>
            <a:off x="1577025" y="4396350"/>
            <a:ext cx="1837800" cy="780300"/>
          </a:xfrm>
          <a:prstGeom prst="rect">
            <a:avLst/>
          </a:prstGeom>
          <a:solidFill>
            <a:srgbClr val="006FA9"/>
          </a:solidFill>
          <a:ln w="508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Building a Culture of Student Support</a:t>
            </a:r>
            <a:endParaRPr sz="11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900"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Whole Child &amp; Intervention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900"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Personalized Learning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1"/>
          <p:cNvSpPr/>
          <p:nvPr/>
        </p:nvSpPr>
        <p:spPr>
          <a:xfrm>
            <a:off x="3507000" y="2115225"/>
            <a:ext cx="2418900" cy="9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600"/>
              </a:spcBef>
            </a:pPr>
            <a:endParaRPr sz="1000" b="1" dirty="0"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</a:pPr>
            <a:endParaRPr dirty="0"/>
          </a:p>
          <a:p>
            <a:pPr>
              <a:spcBef>
                <a:spcPts val="600"/>
              </a:spcBef>
              <a:buClr>
                <a:schemeClr val="dk1"/>
              </a:buClr>
              <a:buSzPts val="1000"/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1"/>
          <p:cNvSpPr txBox="1"/>
          <p:nvPr/>
        </p:nvSpPr>
        <p:spPr>
          <a:xfrm>
            <a:off x="4879000" y="562451"/>
            <a:ext cx="15888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b="1">
                <a:latin typeface="Calibri"/>
                <a:ea typeface="Calibri"/>
                <a:cs typeface="Calibri"/>
                <a:sym typeface="Calibri"/>
              </a:rPr>
              <a:t>SMART GOALS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26923" y="2318213"/>
            <a:ext cx="23371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92100">
              <a:spcBef>
                <a:spcPts val="600"/>
              </a:spcBef>
              <a:buClr>
                <a:srgbClr val="595959"/>
              </a:buClr>
              <a:buSzPts val="1000"/>
              <a:buAutoNum type="arabicPeriod"/>
            </a:pP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Use data to drive instruction and academic decisions. </a:t>
            </a:r>
          </a:p>
          <a:p>
            <a:pPr marL="457200" indent="-292100">
              <a:buClr>
                <a:srgbClr val="595959"/>
              </a:buClr>
              <a:buSzPts val="1000"/>
              <a:buAutoNum type="arabicPeriod"/>
            </a:pP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 academic achievement and promote growth in ELA and Math.</a:t>
            </a:r>
          </a:p>
          <a:p>
            <a:pPr marL="457200" indent="-304800">
              <a:buSzPts val="1200"/>
              <a:buFont typeface="Calibri"/>
              <a:buAutoNum type="arabicPeriod"/>
            </a:pP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Implement IB Program standards and practices with fidelity. </a:t>
            </a:r>
          </a:p>
        </p:txBody>
      </p:sp>
      <p:sp>
        <p:nvSpPr>
          <p:cNvPr id="21" name="Google Shape;337;p11"/>
          <p:cNvSpPr/>
          <p:nvPr/>
        </p:nvSpPr>
        <p:spPr>
          <a:xfrm>
            <a:off x="6183350" y="2088917"/>
            <a:ext cx="4003500" cy="214912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1A </a:t>
            </a:r>
            <a:r>
              <a:rPr lang="en-US" sz="800" dirty="0">
                <a:solidFill>
                  <a:srgbClr val="595959"/>
                </a:solidFill>
              </a:rPr>
              <a:t>Analysis of whole school MAP data quarterly &amp; create plans based on the data. </a:t>
            </a:r>
            <a:endParaRPr sz="1000" b="1" dirty="0"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1B. </a:t>
            </a:r>
            <a:r>
              <a:rPr lang="en-US" sz="800" dirty="0">
                <a:solidFill>
                  <a:srgbClr val="595959"/>
                </a:solidFill>
              </a:rPr>
              <a:t>Use data analysis protocol in PLCs to consistently review current student data and inform the classroom instruction</a:t>
            </a:r>
            <a:endParaRPr sz="800" dirty="0">
              <a:solidFill>
                <a:srgbClr val="595959"/>
              </a:solidFill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000" b="1" dirty="0">
                <a:latin typeface="Calibri"/>
                <a:ea typeface="Calibri"/>
                <a:cs typeface="Calibri"/>
                <a:sym typeface="Calibri"/>
              </a:rPr>
              <a:t>2A. </a:t>
            </a:r>
            <a:r>
              <a:rPr lang="en-US" sz="800" dirty="0">
                <a:solidFill>
                  <a:srgbClr val="595959"/>
                </a:solidFill>
              </a:rPr>
              <a:t>Monitor and support the implementation of the Intervention Block</a:t>
            </a:r>
            <a:endParaRPr sz="800" dirty="0">
              <a:solidFill>
                <a:srgbClr val="595959"/>
              </a:solidFill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000" b="1" dirty="0">
                <a:latin typeface="Calibri"/>
                <a:ea typeface="Calibri"/>
                <a:cs typeface="Calibri"/>
                <a:sym typeface="Calibri"/>
              </a:rPr>
              <a:t>2B. </a:t>
            </a:r>
            <a:r>
              <a:rPr lang="en-US" sz="800" dirty="0">
                <a:solidFill>
                  <a:srgbClr val="595959"/>
                </a:solidFill>
                <a:ea typeface="Calibri"/>
              </a:rPr>
              <a:t>Lesson internalization in PLCs</a:t>
            </a:r>
            <a:endParaRPr sz="800" dirty="0">
              <a:solidFill>
                <a:srgbClr val="595959"/>
              </a:solidFill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000" b="1" dirty="0">
                <a:solidFill>
                  <a:srgbClr val="595959"/>
                </a:solidFill>
              </a:rPr>
              <a:t>3A</a:t>
            </a:r>
            <a:r>
              <a:rPr lang="en-US" sz="800" dirty="0">
                <a:solidFill>
                  <a:srgbClr val="595959"/>
                </a:solidFill>
              </a:rPr>
              <a:t>. Implement monthly IB PLCs to train and support staff members on IB integration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900" b="1" dirty="0">
                <a:solidFill>
                  <a:srgbClr val="595959"/>
                </a:solidFill>
              </a:rPr>
              <a:t>3B</a:t>
            </a:r>
            <a:r>
              <a:rPr lang="en-US" sz="800" dirty="0">
                <a:solidFill>
                  <a:srgbClr val="595959"/>
                </a:solidFill>
              </a:rPr>
              <a:t>. Facilitate IB walkthroughs, observations, and modeling to ensure integration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endParaRPr sz="800" dirty="0">
              <a:solidFill>
                <a:srgbClr val="595959"/>
              </a:solidFill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endParaRPr sz="800" dirty="0">
              <a:solidFill>
                <a:srgbClr val="595959"/>
              </a:solidFill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endParaRPr sz="800" b="1" dirty="0">
              <a:solidFill>
                <a:srgbClr val="595959"/>
              </a:solidFill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endParaRPr sz="10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26923" y="4396349"/>
            <a:ext cx="238843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0">
              <a:spcBef>
                <a:spcPts val="600"/>
              </a:spcBef>
              <a:buClr>
                <a:srgbClr val="595959"/>
              </a:buClr>
              <a:buSzPts val="1000"/>
            </a:pP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4. Increase student attendance and engagement</a:t>
            </a:r>
          </a:p>
          <a:p>
            <a:pPr marL="165100">
              <a:spcBef>
                <a:spcPts val="600"/>
              </a:spcBef>
              <a:buClr>
                <a:srgbClr val="595959"/>
              </a:buClr>
              <a:buSzPts val="1000"/>
            </a:pP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5. Implement a whole child support system to meet the individual needs of every student, supports social emotional learning, and promotes wellness</a:t>
            </a:r>
          </a:p>
          <a:p>
            <a:pPr marL="165100">
              <a:spcBef>
                <a:spcPts val="600"/>
              </a:spcBef>
              <a:buClr>
                <a:srgbClr val="595959"/>
              </a:buClr>
              <a:buSzPts val="1000"/>
            </a:pP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6. Utilize flexible learning tools, technology, and targeted instruction to personalize learning for all students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32B246-20BC-4B88-AD4A-7DBD4044F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813" y="6792"/>
            <a:ext cx="2219586" cy="685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C4DB42-27BB-4022-8516-DB5CFF979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5753" y="12998"/>
            <a:ext cx="3267075" cy="78027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fca32fa3aa_2_1"/>
          <p:cNvSpPr txBox="1"/>
          <p:nvPr/>
        </p:nvSpPr>
        <p:spPr>
          <a:xfrm>
            <a:off x="1524000" y="1803118"/>
            <a:ext cx="1837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3500"/>
            </a:pPr>
            <a:r>
              <a:rPr lang="en-US" sz="1200" b="1" i="1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APS Strategic Priorities &amp; Initiatives</a:t>
            </a:r>
            <a:endParaRPr sz="200" b="1" i="1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gfca32fa3aa_2_1"/>
          <p:cNvSpPr/>
          <p:nvPr/>
        </p:nvSpPr>
        <p:spPr>
          <a:xfrm>
            <a:off x="6096000" y="2357223"/>
            <a:ext cx="4003500" cy="1536300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US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7A. 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Ongoing professional learning and promote opportunities for teachers to serve as leaders within the building (recruitment ambassadors, serving as instructional exemplars, etc.)</a:t>
            </a:r>
            <a:endParaRPr lang="en-US" sz="1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US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7B. 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Teachers will facilitate PLCs using an established protocol </a:t>
            </a:r>
            <a:endParaRPr lang="en-US" sz="1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1000"/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gfca32fa3aa_2_1"/>
          <p:cNvSpPr/>
          <p:nvPr/>
        </p:nvSpPr>
        <p:spPr>
          <a:xfrm>
            <a:off x="6096000" y="4101907"/>
            <a:ext cx="4090850" cy="13293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r>
              <a:rPr lang="en-US" sz="1000" b="1" dirty="0">
                <a:latin typeface="Calibri"/>
                <a:ea typeface="Calibri"/>
                <a:cs typeface="Calibri"/>
                <a:sym typeface="Calibri"/>
              </a:rPr>
              <a:t>8A.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Maintain and promote an active GO Team </a:t>
            </a:r>
            <a:r>
              <a:rPr lang="en-US" sz="1000" b="1"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>
              <a:buClr>
                <a:srgbClr val="000000"/>
              </a:buClr>
              <a:buSzPts val="1000"/>
            </a:pPr>
            <a:r>
              <a:rPr lang="en-US" sz="1000" b="1" dirty="0">
                <a:latin typeface="Calibri"/>
                <a:ea typeface="Calibri"/>
                <a:cs typeface="Calibri"/>
                <a:sym typeface="Calibri"/>
              </a:rPr>
              <a:t>8B.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Create opportunities for parents, local businesses, community partnerships, and other stakeholders to engage with the school on a consistent basis</a:t>
            </a:r>
            <a:endParaRPr lang="en-US" sz="1000" b="1" dirty="0"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SzPts val="1000"/>
            </a:pPr>
            <a:r>
              <a:rPr lang="en-US" sz="1000" b="1" dirty="0">
                <a:latin typeface="Calibri"/>
                <a:ea typeface="Calibri"/>
                <a:cs typeface="Calibri"/>
                <a:sym typeface="Calibri"/>
              </a:rPr>
              <a:t>8C.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Create and sustain a warm  culture where everyone feels valued and welcomed</a:t>
            </a:r>
            <a:endParaRPr lang="en-US" sz="1000" b="1" dirty="0"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SzPts val="1000"/>
            </a:pPr>
            <a:r>
              <a:rPr lang="en-US" sz="1000" b="1" dirty="0">
                <a:latin typeface="Calibri"/>
                <a:ea typeface="Calibri"/>
                <a:cs typeface="Calibri"/>
                <a:sym typeface="Calibri"/>
              </a:rPr>
              <a:t>8D.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Maintain consistent communication with all stakeholders</a:t>
            </a:r>
          </a:p>
          <a:p>
            <a:pPr>
              <a:buClr>
                <a:srgbClr val="000000"/>
              </a:buClr>
              <a:buSzPts val="1000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8E</a:t>
            </a:r>
            <a:r>
              <a:rPr lang="en-US" sz="1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Establish a PTA</a:t>
            </a: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1000"/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gfca32fa3aa_2_1"/>
          <p:cNvSpPr txBox="1"/>
          <p:nvPr/>
        </p:nvSpPr>
        <p:spPr>
          <a:xfrm>
            <a:off x="4625648" y="-53150"/>
            <a:ext cx="19734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buClr>
                <a:srgbClr val="000000"/>
              </a:buClr>
              <a:buSzPts val="3500"/>
            </a:pPr>
            <a:r>
              <a:rPr lang="en-US" b="1" dirty="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L.P. Miles Elementary School</a:t>
            </a:r>
            <a:endParaRPr lang="en-US" sz="200" dirty="0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gfca32fa3aa_2_1"/>
          <p:cNvSpPr txBox="1"/>
          <p:nvPr/>
        </p:nvSpPr>
        <p:spPr>
          <a:xfrm>
            <a:off x="6096003" y="1779539"/>
            <a:ext cx="1837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3500"/>
            </a:pPr>
            <a:r>
              <a:rPr lang="en-US" sz="1200" b="1" i="1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School Strategies</a:t>
            </a:r>
            <a:endParaRPr sz="200" b="1" i="1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gfca32fa3aa_2_1"/>
          <p:cNvSpPr txBox="1">
            <a:spLocks noGrp="1"/>
          </p:cNvSpPr>
          <p:nvPr>
            <p:ph type="sldNum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en-US" smtClean="0"/>
              <a:pPr algn="r">
                <a:buClr>
                  <a:srgbClr val="000000"/>
                </a:buClr>
                <a:buSzPts val="1200"/>
              </a:pPr>
              <a:t>16</a:t>
            </a:fld>
            <a:endParaRPr sz="1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9" name="Google Shape;369;gfca32fa3aa_2_1"/>
          <p:cNvSpPr txBox="1"/>
          <p:nvPr/>
        </p:nvSpPr>
        <p:spPr>
          <a:xfrm>
            <a:off x="3526923" y="1808080"/>
            <a:ext cx="1837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3500"/>
            </a:pPr>
            <a:r>
              <a:rPr lang="en-US" sz="1200" b="1" i="1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School Strategic Priorities</a:t>
            </a:r>
            <a:endParaRPr sz="200" b="1" i="1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gfca32fa3aa_2_1"/>
          <p:cNvSpPr/>
          <p:nvPr/>
        </p:nvSpPr>
        <p:spPr>
          <a:xfrm>
            <a:off x="3496461" y="2477394"/>
            <a:ext cx="2418900" cy="9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165100">
              <a:spcBef>
                <a:spcPts val="600"/>
              </a:spcBef>
              <a:buClr>
                <a:srgbClr val="000000"/>
              </a:buClr>
              <a:buSzPts val="1000"/>
            </a:pPr>
            <a:endParaRPr sz="10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indent="-165100">
              <a:spcBef>
                <a:spcPts val="600"/>
              </a:spcBef>
              <a:buClr>
                <a:srgbClr val="000000"/>
              </a:buClr>
              <a:buSzPts val="1000"/>
            </a:pPr>
            <a:endParaRPr sz="10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1000"/>
            </a:pPr>
            <a:endParaRPr sz="10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gfca32fa3aa_2_1"/>
          <p:cNvSpPr/>
          <p:nvPr/>
        </p:nvSpPr>
        <p:spPr>
          <a:xfrm>
            <a:off x="3526936" y="4031882"/>
            <a:ext cx="2418900" cy="1399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en-US" sz="1000" b="1" dirty="0">
                <a:latin typeface="Calibri"/>
                <a:ea typeface="Calibri"/>
                <a:cs typeface="Calibri"/>
                <a:sym typeface="Calibri"/>
              </a:rPr>
              <a:t>8.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Sustain and enhance family engagement that fosters positive relationships with all stakeholders in an effort to promote academic achievement</a:t>
            </a:r>
          </a:p>
          <a:p>
            <a:pPr>
              <a:spcBef>
                <a:spcPts val="600"/>
              </a:spcBef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1000"/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gfca32fa3aa_2_1"/>
          <p:cNvSpPr/>
          <p:nvPr/>
        </p:nvSpPr>
        <p:spPr>
          <a:xfrm>
            <a:off x="1577013" y="2361975"/>
            <a:ext cx="1837800" cy="780300"/>
          </a:xfrm>
          <a:prstGeom prst="rect">
            <a:avLst/>
          </a:prstGeom>
          <a:solidFill>
            <a:srgbClr val="DF6A35"/>
          </a:solidFill>
          <a:ln w="508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Equipping &amp; Empowering Leaders &amp; Staff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46" algn="ctr">
              <a:buClr>
                <a:schemeClr val="dk1"/>
              </a:buClr>
              <a:buSzPts val="900"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Strategic Staff Support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46" algn="ctr">
              <a:buClr>
                <a:schemeClr val="dk1"/>
              </a:buClr>
              <a:buSzPts val="900"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Equitable Resource Allocation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gfca32fa3aa_2_1"/>
          <p:cNvSpPr/>
          <p:nvPr/>
        </p:nvSpPr>
        <p:spPr>
          <a:xfrm>
            <a:off x="1577013" y="4061675"/>
            <a:ext cx="1837800" cy="780300"/>
          </a:xfrm>
          <a:prstGeom prst="rect">
            <a:avLst/>
          </a:prstGeom>
          <a:solidFill>
            <a:srgbClr val="BF9000"/>
          </a:solidFill>
          <a:ln w="508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Creating a System of School Support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46" algn="ctr">
              <a:buClr>
                <a:srgbClr val="000000"/>
              </a:buClr>
              <a:buSzPts val="900"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Collective Action, Engagement &amp; Empowerment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gfca32fa3aa_2_1"/>
          <p:cNvSpPr/>
          <p:nvPr/>
        </p:nvSpPr>
        <p:spPr>
          <a:xfrm>
            <a:off x="3507000" y="2357218"/>
            <a:ext cx="2418900" cy="1031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en-US" sz="1000" b="1" dirty="0">
                <a:latin typeface="Calibri"/>
                <a:ea typeface="Calibri"/>
                <a:cs typeface="Calibri"/>
                <a:sym typeface="Calibri"/>
              </a:rPr>
              <a:t>7.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Build teacher capacity to support academic achievement</a:t>
            </a:r>
            <a:r>
              <a:rPr lang="en-US" sz="10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>
              <a:spcBef>
                <a:spcPts val="600"/>
              </a:spcBef>
            </a:pPr>
            <a:endParaRPr dirty="0"/>
          </a:p>
          <a:p>
            <a:pPr>
              <a:spcBef>
                <a:spcPts val="600"/>
              </a:spcBef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1000"/>
            </a:pPr>
            <a:endParaRPr sz="1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1000"/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gfca32fa3aa_2_1"/>
          <p:cNvSpPr txBox="1"/>
          <p:nvPr/>
        </p:nvSpPr>
        <p:spPr>
          <a:xfrm>
            <a:off x="4879000" y="562451"/>
            <a:ext cx="15888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SMART GOALS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348;p11"/>
          <p:cNvSpPr txBox="1"/>
          <p:nvPr/>
        </p:nvSpPr>
        <p:spPr>
          <a:xfrm>
            <a:off x="1577024" y="72376"/>
            <a:ext cx="3384768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3500"/>
            </a:pPr>
            <a:r>
              <a:rPr lang="en-US" sz="1000" b="1" i="1" u="sng" dirty="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Mission:</a:t>
            </a:r>
            <a:endParaRPr sz="1000" dirty="0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349;p11"/>
          <p:cNvSpPr txBox="1"/>
          <p:nvPr/>
        </p:nvSpPr>
        <p:spPr>
          <a:xfrm>
            <a:off x="6467675" y="49076"/>
            <a:ext cx="4140000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3500"/>
            </a:pPr>
            <a:r>
              <a:rPr lang="en-US" sz="1000" b="1" i="1" u="sng" dirty="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Vision:</a:t>
            </a:r>
            <a:endParaRPr sz="1000" dirty="0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341;p11">
            <a:extLst>
              <a:ext uri="{FF2B5EF4-FFF2-40B4-BE49-F238E27FC236}">
                <a16:creationId xmlns:a16="http://schemas.microsoft.com/office/drawing/2014/main" id="{BFBE470C-BC1F-66DA-F031-5F6CCC3AE321}"/>
              </a:ext>
            </a:extLst>
          </p:cNvPr>
          <p:cNvSpPr/>
          <p:nvPr/>
        </p:nvSpPr>
        <p:spPr>
          <a:xfrm>
            <a:off x="1699448" y="940160"/>
            <a:ext cx="2085516" cy="78041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1200"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As measured by Milestones, Reading-Level 3 and up will increase from 11% to- 18% and Level 2 and up will increase from 25 % to 35%.</a:t>
            </a:r>
            <a:endParaRPr lang="en-US" sz="1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342;p11">
            <a:extLst>
              <a:ext uri="{FF2B5EF4-FFF2-40B4-BE49-F238E27FC236}">
                <a16:creationId xmlns:a16="http://schemas.microsoft.com/office/drawing/2014/main" id="{E5D985AF-CE9F-B216-02C0-DC2D73EA6B6C}"/>
              </a:ext>
            </a:extLst>
          </p:cNvPr>
          <p:cNvSpPr/>
          <p:nvPr/>
        </p:nvSpPr>
        <p:spPr>
          <a:xfrm>
            <a:off x="4675955" y="943271"/>
            <a:ext cx="2219586" cy="7803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1200"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As measured by Milestones, Math - (Lvl 3 and up) will increase from 12% to 15%  (Lvl 2 and up) will increase from 28% to 38%</a:t>
            </a:r>
            <a:endParaRPr lang="en-US" sz="1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343;p11">
            <a:extLst>
              <a:ext uri="{FF2B5EF4-FFF2-40B4-BE49-F238E27FC236}">
                <a16:creationId xmlns:a16="http://schemas.microsoft.com/office/drawing/2014/main" id="{7A4BCE2B-E30D-D830-18F2-943DBF246F02}"/>
              </a:ext>
            </a:extLst>
          </p:cNvPr>
          <p:cNvSpPr/>
          <p:nvPr/>
        </p:nvSpPr>
        <p:spPr>
          <a:xfrm>
            <a:off x="7933803" y="940160"/>
            <a:ext cx="1912500" cy="79857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200"/>
            </a:pP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Increase ADA from 90% to 92% by May 2023</a:t>
            </a:r>
            <a:endParaRPr sz="10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245F0A-D816-44B4-A3E5-30D654329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921" y="162580"/>
            <a:ext cx="3267075" cy="5619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E66EDA4-3069-4B47-9923-57CCCA6EA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4813" y="6792"/>
            <a:ext cx="2219586" cy="6852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71EB4-1897-A26B-CE0C-A361189FA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on the Updated Strategic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2EF17-9FAA-6AF4-95B2-7A93F7B22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AE0278B-2BD8-E6C7-0D19-291F906AE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478025"/>
            <a:ext cx="8387988" cy="3703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GO Team needs to </a:t>
            </a:r>
            <a:r>
              <a:rPr lang="en-US" sz="3200" b="1" dirty="0">
                <a:solidFill>
                  <a:schemeClr val="accent3"/>
                </a:solidFill>
              </a:rPr>
              <a:t>TAKE ACTION (vote)</a:t>
            </a:r>
            <a:r>
              <a:rPr lang="en-US" sz="3200" dirty="0">
                <a:solidFill>
                  <a:schemeClr val="accent3"/>
                </a:solidFill>
              </a:rPr>
              <a:t>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its updated Strategic Plan. After the motion and a second, the GO Team may have additional discussion. Once discussion is concluded, the GO Team will vote.</a:t>
            </a:r>
          </a:p>
        </p:txBody>
      </p:sp>
    </p:spTree>
    <p:extLst>
      <p:ext uri="{BB962C8B-B14F-4D97-AF65-F5344CB8AC3E}">
        <p14:creationId xmlns:p14="http://schemas.microsoft.com/office/powerpoint/2010/main" val="1191194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312" y="2235200"/>
            <a:ext cx="7232904" cy="2387600"/>
          </a:xfrm>
        </p:spPr>
        <p:txBody>
          <a:bodyPr anchor="ctr"/>
          <a:lstStyle/>
          <a:p>
            <a:r>
              <a:rPr lang="en-US" dirty="0"/>
              <a:t>Preparing for</a:t>
            </a:r>
            <a:br>
              <a:rPr lang="en-US" dirty="0"/>
            </a:br>
            <a:r>
              <a:rPr lang="en-US" dirty="0"/>
              <a:t>Budget Development</a:t>
            </a:r>
          </a:p>
        </p:txBody>
      </p:sp>
    </p:spTree>
    <p:extLst>
      <p:ext uri="{BB962C8B-B14F-4D97-AF65-F5344CB8AC3E}">
        <p14:creationId xmlns:p14="http://schemas.microsoft.com/office/powerpoint/2010/main" val="2274226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7CCF58-9B83-4A4F-8CA9-3D9C9BB7A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A97C8F-6255-CEE2-7FC8-74823B4FD90E}"/>
              </a:ext>
            </a:extLst>
          </p:cNvPr>
          <p:cNvSpPr txBox="1"/>
          <p:nvPr/>
        </p:nvSpPr>
        <p:spPr>
          <a:xfrm>
            <a:off x="207304" y="37924"/>
            <a:ext cx="7854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sng" dirty="0">
                <a:solidFill>
                  <a:schemeClr val="bg1"/>
                </a:solidFill>
              </a:rPr>
              <a:t>Discussion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7172DC-CB6E-9DB3-7722-07605C16EB74}"/>
              </a:ext>
            </a:extLst>
          </p:cNvPr>
          <p:cNvSpPr txBox="1"/>
          <p:nvPr/>
        </p:nvSpPr>
        <p:spPr>
          <a:xfrm>
            <a:off x="960120" y="1474619"/>
            <a:ext cx="78546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Strategic Plan Priority Ranking</a:t>
            </a:r>
          </a:p>
          <a:p>
            <a:endParaRPr lang="en-US" sz="4400" b="1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preparation for the 2023-2024 Budget Development (January–March 2023), the GO Team needs to rank its Strategic Plan Priorities. Use the next slide to capture the priority ranking.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67214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33;p26">
            <a:extLst>
              <a:ext uri="{FF2B5EF4-FFF2-40B4-BE49-F238E27FC236}">
                <a16:creationId xmlns:a16="http://schemas.microsoft.com/office/drawing/2014/main" id="{E4B41B92-402F-5766-E8FF-63ABF8920E9C}"/>
              </a:ext>
            </a:extLst>
          </p:cNvPr>
          <p:cNvSpPr txBox="1"/>
          <p:nvPr/>
        </p:nvSpPr>
        <p:spPr>
          <a:xfrm>
            <a:off x="2233945" y="320116"/>
            <a:ext cx="4472555" cy="2154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4472C4"/>
                </a:solidFill>
              </a:rPr>
              <a:t>A</a:t>
            </a:r>
            <a:r>
              <a:rPr lang="en" sz="3200" b="1" dirty="0">
                <a:solidFill>
                  <a:srgbClr val="ED7D31"/>
                </a:solidFill>
              </a:rPr>
              <a:t>ccountability</a:t>
            </a:r>
            <a:r>
              <a:rPr lang="en" sz="3200" b="1" dirty="0"/>
              <a:t> </a:t>
            </a:r>
            <a:endParaRPr sz="32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4472C4"/>
                </a:solidFill>
              </a:rPr>
              <a:t>C</a:t>
            </a:r>
            <a:r>
              <a:rPr lang="en" sz="3200" b="1" dirty="0">
                <a:solidFill>
                  <a:srgbClr val="ED7D31"/>
                </a:solidFill>
              </a:rPr>
              <a:t>ollaboration</a:t>
            </a:r>
            <a:endParaRPr sz="3200" b="1" dirty="0">
              <a:solidFill>
                <a:srgbClr val="ED7D3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4472C4"/>
                </a:solidFill>
              </a:rPr>
              <a:t>E</a:t>
            </a:r>
            <a:r>
              <a:rPr lang="en" sz="3200" b="1" dirty="0">
                <a:solidFill>
                  <a:srgbClr val="ED7D31"/>
                </a:solidFill>
              </a:rPr>
              <a:t>quity</a:t>
            </a:r>
            <a:endParaRPr sz="3200" b="1" dirty="0">
              <a:solidFill>
                <a:srgbClr val="ED7D3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4472C4"/>
                </a:solidFill>
              </a:rPr>
              <a:t>S</a:t>
            </a:r>
            <a:r>
              <a:rPr lang="en" sz="3200" b="1" dirty="0">
                <a:solidFill>
                  <a:srgbClr val="ED7D31"/>
                </a:solidFill>
              </a:rPr>
              <a:t>upport </a:t>
            </a:r>
            <a:endParaRPr sz="3200" b="1" dirty="0">
              <a:solidFill>
                <a:srgbClr val="ED7D31"/>
              </a:solidFill>
            </a:endParaRPr>
          </a:p>
        </p:txBody>
      </p:sp>
      <p:pic>
        <p:nvPicPr>
          <p:cNvPr id="12" name="Google Shape;135;p2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D27199E-BBEB-3390-FFC0-4F8E9F00AF2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20682179">
            <a:off x="646667" y="362828"/>
            <a:ext cx="1351583" cy="196827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1195DF1-B5CF-8EA3-676E-BC50B786E45F}"/>
              </a:ext>
            </a:extLst>
          </p:cNvPr>
          <p:cNvSpPr txBox="1"/>
          <p:nvPr/>
        </p:nvSpPr>
        <p:spPr>
          <a:xfrm>
            <a:off x="1636294" y="3157086"/>
            <a:ext cx="9567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Fall 2022 ACES Presentation</a:t>
            </a:r>
          </a:p>
        </p:txBody>
      </p:sp>
    </p:spTree>
    <p:extLst>
      <p:ext uri="{BB962C8B-B14F-4D97-AF65-F5344CB8AC3E}">
        <p14:creationId xmlns:p14="http://schemas.microsoft.com/office/powerpoint/2010/main" val="2716253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B6A01D7-8FA4-5D34-9FD8-B467520D4E76}"/>
              </a:ext>
            </a:extLst>
          </p:cNvPr>
          <p:cNvSpPr txBox="1">
            <a:spLocks/>
          </p:cNvSpPr>
          <p:nvPr/>
        </p:nvSpPr>
        <p:spPr>
          <a:xfrm>
            <a:off x="68365" y="76912"/>
            <a:ext cx="8289421" cy="1700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2"/>
                </a:solidFill>
              </a:rPr>
              <a:t>Strategic Plan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Priority Ranking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AF32C4-89EA-FD40-34E7-595997B7F1F5}"/>
              </a:ext>
            </a:extLst>
          </p:cNvPr>
          <p:cNvSpPr txBox="1"/>
          <p:nvPr/>
        </p:nvSpPr>
        <p:spPr>
          <a:xfrm>
            <a:off x="470017" y="2144995"/>
            <a:ext cx="7486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0C8B02-3910-1291-098C-2B2D7DFD639C}"/>
              </a:ext>
            </a:extLst>
          </p:cNvPr>
          <p:cNvSpPr txBox="1"/>
          <p:nvPr/>
        </p:nvSpPr>
        <p:spPr>
          <a:xfrm>
            <a:off x="1351901" y="1775663"/>
            <a:ext cx="6062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Insert the school’s priorities from Higher to Lower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52E0AB-8808-4E3B-A7F0-F54619698A17}"/>
              </a:ext>
            </a:extLst>
          </p:cNvPr>
          <p:cNvSpPr txBox="1"/>
          <p:nvPr/>
        </p:nvSpPr>
        <p:spPr>
          <a:xfrm>
            <a:off x="1143649" y="2512465"/>
            <a:ext cx="699233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 Use Data to drive instruction and academic decision.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 Build teacher capacity to support academic achievement.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Increase academic achievement and promote growth in ELA and Math.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Increase student attendance and engagement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Sustain and enhance family engagement that fosters positive relationships with all stakeholders in an effort to promote academic achievement.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Implement IB Program standards and practices with fidelity.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Implement a whole child support system to meet the individual needs of every student, supports social emotional learning, and promotes wellness.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Utilize flexible learning tools, technology, and targeted instruction to personalize learning for all students.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6A78CE96-E5BA-EF3A-7B27-C48C2EC93A32}"/>
              </a:ext>
            </a:extLst>
          </p:cNvPr>
          <p:cNvSpPr/>
          <p:nvPr/>
        </p:nvSpPr>
        <p:spPr>
          <a:xfrm>
            <a:off x="392649" y="2587752"/>
            <a:ext cx="502920" cy="3538728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5BC8D2-E0D2-48A1-071D-45B80C433627}"/>
              </a:ext>
            </a:extLst>
          </p:cNvPr>
          <p:cNvSpPr txBox="1"/>
          <p:nvPr/>
        </p:nvSpPr>
        <p:spPr>
          <a:xfrm>
            <a:off x="260029" y="2263641"/>
            <a:ext cx="768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3"/>
                </a:solidFill>
              </a:rPr>
              <a:t>Higher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2AA40D-00A5-285B-67A0-5260578C2903}"/>
              </a:ext>
            </a:extLst>
          </p:cNvPr>
          <p:cNvSpPr txBox="1"/>
          <p:nvPr/>
        </p:nvSpPr>
        <p:spPr>
          <a:xfrm>
            <a:off x="285003" y="6126480"/>
            <a:ext cx="7182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3"/>
                </a:solidFill>
              </a:rPr>
              <a:t>Lower</a:t>
            </a:r>
          </a:p>
        </p:txBody>
      </p:sp>
    </p:spTree>
    <p:extLst>
      <p:ext uri="{BB962C8B-B14F-4D97-AF65-F5344CB8AC3E}">
        <p14:creationId xmlns:p14="http://schemas.microsoft.com/office/powerpoint/2010/main" val="3916734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71EB4-1897-A26B-CE0C-A361189FA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on the</a:t>
            </a:r>
            <a:br>
              <a:rPr lang="en-US" dirty="0"/>
            </a:br>
            <a:r>
              <a:rPr lang="en-US" dirty="0"/>
              <a:t>Strategic Plan Priorities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2EF17-9FAA-6AF4-95B2-7A93F7B22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AE0278B-2BD8-E6C7-0D19-291F906AE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478025"/>
            <a:ext cx="8387988" cy="3703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GO Team needs to </a:t>
            </a:r>
            <a:r>
              <a:rPr lang="en-US" sz="3200" b="1" dirty="0">
                <a:solidFill>
                  <a:schemeClr val="accent3"/>
                </a:solidFill>
              </a:rPr>
              <a:t>TAKE ACTION (vote)</a:t>
            </a:r>
            <a:r>
              <a:rPr lang="en-US" sz="3200" dirty="0">
                <a:solidFill>
                  <a:schemeClr val="accent3"/>
                </a:solidFill>
              </a:rPr>
              <a:t>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its ranked Strategic Plan Priorities. After the motion and a second, the GO Team may have additional discussion. Once discussion is concluded, the GO Team will vote.</a:t>
            </a:r>
          </a:p>
        </p:txBody>
      </p:sp>
    </p:spTree>
    <p:extLst>
      <p:ext uri="{BB962C8B-B14F-4D97-AF65-F5344CB8AC3E}">
        <p14:creationId xmlns:p14="http://schemas.microsoft.com/office/powerpoint/2010/main" val="2741100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5B281EC0-02EA-9AD2-DC9E-AD3BD9692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7864" y="444281"/>
            <a:ext cx="7261525" cy="1176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solidFill>
                  <a:schemeClr val="accent2"/>
                </a:solidFill>
              </a:rPr>
              <a:t>Where we’re going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C5DF341F-E3B8-7BDA-DFF8-2F93D088B9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7865" y="1961198"/>
            <a:ext cx="6318776" cy="2254186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Next, we will begin the discussion of the 2023-2024 budget.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Let me or the Chair know of any additional information you need for our future discussion.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3F71CAA-F32D-4F48-0E12-F8055A933F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13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E2736-F914-495A-8FCD-D632DF0044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D68DB7-5AE1-483F-9139-37E4A4395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226032"/>
            <a:ext cx="10620375" cy="33699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3A25FF-D217-499C-9D18-E65C2289C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2" y="3595955"/>
            <a:ext cx="10534650" cy="247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90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4EB485-814A-4647-8396-CAACB02252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0CCD0A-0DC0-4526-A2FE-E8F2A309F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2" y="452064"/>
            <a:ext cx="10544175" cy="25068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7BDDE8-99E1-44EE-A78C-4477D0E58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11" y="2944100"/>
            <a:ext cx="10443949" cy="228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40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1C2DAE-AE05-4B0C-A08D-7CA8C559C2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465BDB-74F6-4C8D-9197-5DC8CD43C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606175"/>
            <a:ext cx="10629900" cy="505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659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9BB908-54BF-4D65-B1DA-B7D7D65AD4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E861FD-DF44-4B03-BAA4-2A57365D5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7" y="380144"/>
            <a:ext cx="10677525" cy="24349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1E167D-210E-47DD-B1FE-7FB38356AFA8}"/>
              </a:ext>
            </a:extLst>
          </p:cNvPr>
          <p:cNvSpPr txBox="1"/>
          <p:nvPr/>
        </p:nvSpPr>
        <p:spPr>
          <a:xfrm>
            <a:off x="3357081" y="3154574"/>
            <a:ext cx="609771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 addition to a General Fund allocation, our school has been allocated CARES funding that must be used to support implementation of the school-based intervention block and other school-based needs as a result of the COVID-19 Pandemic. </a:t>
            </a:r>
          </a:p>
          <a:p>
            <a:endParaRPr lang="en-US" dirty="0"/>
          </a:p>
          <a:p>
            <a:r>
              <a:rPr lang="en-US" dirty="0"/>
              <a:t>Once the support needed to implement our school-based intervention block/course has been fulfilled, we can use the remaining CARES funds to address other school-based needs that are a result of the COVID-19 Pandemic.</a:t>
            </a:r>
          </a:p>
        </p:txBody>
      </p:sp>
    </p:spTree>
    <p:extLst>
      <p:ext uri="{BB962C8B-B14F-4D97-AF65-F5344CB8AC3E}">
        <p14:creationId xmlns:p14="http://schemas.microsoft.com/office/powerpoint/2010/main" val="3086947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063AD-BEBC-4BF7-9E71-4F48F7FFEE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A3E53C-F2A1-4D0A-BDE9-144A1A255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029" y="626725"/>
            <a:ext cx="10366625" cy="584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713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706C9-F26D-46CA-93BF-8C27012F6B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9025F-68D1-4F50-8480-3F981455D4D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41100" y="6356350"/>
            <a:ext cx="850900" cy="365125"/>
          </a:xfrm>
        </p:spPr>
        <p:txBody>
          <a:bodyPr/>
          <a:lstStyle/>
          <a:p>
            <a:pPr lvl="0"/>
            <a:fld id="{D76B855D-E9CC-4FF8-AD85-6CDC7B89A0DE}" type="slidenum">
              <a:rPr lang="en-US" noProof="0" smtClean="0"/>
              <a:pPr lvl="0"/>
              <a:t>28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62258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41192B-552B-BF9F-A65B-8DA84A64E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69" y="77597"/>
            <a:ext cx="11794921" cy="67090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911E5F-9EE6-4A2B-9A7C-BDFFBE08AA9F}"/>
              </a:ext>
            </a:extLst>
          </p:cNvPr>
          <p:cNvSpPr txBox="1"/>
          <p:nvPr/>
        </p:nvSpPr>
        <p:spPr>
          <a:xfrm>
            <a:off x="3048856" y="3246902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EEB880-DF13-4211-9EE5-DFBA00FD6A4F}"/>
              </a:ext>
            </a:extLst>
          </p:cNvPr>
          <p:cNvSpPr txBox="1"/>
          <p:nvPr/>
        </p:nvSpPr>
        <p:spPr>
          <a:xfrm>
            <a:off x="3048856" y="3246902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56FB63-1F76-4D71-972B-57C1E1B1F8FD}"/>
              </a:ext>
            </a:extLst>
          </p:cNvPr>
          <p:cNvSpPr txBox="1"/>
          <p:nvPr/>
        </p:nvSpPr>
        <p:spPr>
          <a:xfrm>
            <a:off x="3048856" y="3246902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5D60E6-9776-412A-BF63-E69123B08099}"/>
              </a:ext>
            </a:extLst>
          </p:cNvPr>
          <p:cNvSpPr txBox="1"/>
          <p:nvPr/>
        </p:nvSpPr>
        <p:spPr>
          <a:xfrm>
            <a:off x="3048856" y="3246902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1B0F8C-0203-43BE-B96E-4CF788CCFE70}"/>
              </a:ext>
            </a:extLst>
          </p:cNvPr>
          <p:cNvSpPr txBox="1"/>
          <p:nvPr/>
        </p:nvSpPr>
        <p:spPr>
          <a:xfrm>
            <a:off x="3048856" y="3246902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0E29679-B53A-41DA-836A-90E98632E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71307"/>
            <a:ext cx="12483102" cy="694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39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871C5-2D91-4D81-B19E-94E95DC5A0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3059FA-868E-41CE-98C1-4059E6C1C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65" y="136524"/>
            <a:ext cx="11493795" cy="672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73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3F2F0-DF3C-4ADE-8AB5-8D1D4AC22F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9BF9A6-7AB4-4BB9-846C-4B7C2CE87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84" y="584791"/>
            <a:ext cx="10823944" cy="577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35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5DB64-6F47-49FC-B34B-7A569EB691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2F3B32-55BD-4979-B016-4F80D9E6A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32" y="136524"/>
            <a:ext cx="11313041" cy="637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65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10F67B-D03C-4C8E-97C0-741D6403AB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5D64A4-9D83-4577-B10B-12F7CE865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25" y="277403"/>
            <a:ext cx="11661168" cy="621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08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33FBE3-A7E6-4C26-B278-AC6228DA5B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E5DC92-AEB0-4C9F-ABF5-ECE06D7E3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37" y="328773"/>
            <a:ext cx="11188557" cy="639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58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CDA6D-20B1-4225-A94B-3CC6D2BBF0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EB214B-2C3B-493D-A595-4452D7F50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47" y="256855"/>
            <a:ext cx="11671443" cy="620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23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S 4">
      <a:dk1>
        <a:sysClr val="windowText" lastClr="000000"/>
      </a:dk1>
      <a:lt1>
        <a:sysClr val="window" lastClr="FFFFFF"/>
      </a:lt1>
      <a:dk2>
        <a:srgbClr val="0083A9"/>
      </a:dk2>
      <a:lt2>
        <a:srgbClr val="E7E6E6"/>
      </a:lt2>
      <a:accent1>
        <a:srgbClr val="F3CF45"/>
      </a:accent1>
      <a:accent2>
        <a:srgbClr val="D47B22"/>
      </a:accent2>
      <a:accent3>
        <a:srgbClr val="0083A9"/>
      </a:accent3>
      <a:accent4>
        <a:srgbClr val="A92A91"/>
      </a:accent4>
      <a:accent5>
        <a:srgbClr val="595B5D"/>
      </a:accent5>
      <a:accent6>
        <a:srgbClr val="159839"/>
      </a:accent6>
      <a:hlink>
        <a:srgbClr val="D47B22"/>
      </a:hlink>
      <a:folHlink>
        <a:srgbClr val="159839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al Color Block_Win32_AP_v2" id="{3EA4D81A-EBDE-431D-8B15-A5A6F500D5A4}" vid="{8EBF5489-0BE1-418D-A69C-2193D304C7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088E750FB87F439BAD6BE3B18C0B0C" ma:contentTypeVersion="16" ma:contentTypeDescription="Create a new document." ma:contentTypeScope="" ma:versionID="e9ac72388ecc15a5401bef62bf5ea167">
  <xsd:schema xmlns:xsd="http://www.w3.org/2001/XMLSchema" xmlns:xs="http://www.w3.org/2001/XMLSchema" xmlns:p="http://schemas.microsoft.com/office/2006/metadata/properties" xmlns:ns2="d37e30bb-5f32-4411-a640-0b4044b692bf" xmlns:ns3="ffb952a0-74d9-4848-89d6-000c4b1b707a" targetNamespace="http://schemas.microsoft.com/office/2006/metadata/properties" ma:root="true" ma:fieldsID="cad030c8869138e81215bf80749ff2c0" ns2:_="" ns3:_="">
    <xsd:import namespace="d37e30bb-5f32-4411-a640-0b4044b692bf"/>
    <xsd:import namespace="ffb952a0-74d9-4848-89d6-000c4b1b70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7e30bb-5f32-4411-a640-0b4044b692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67761e9-a222-483c-a923-fec0f75753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952a0-74d9-4848-89d6-000c4b1b707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584ace9-6060-48e0-9721-f33996d2e2e3}" ma:internalName="TaxCatchAll" ma:showField="CatchAllData" ma:web="ffb952a0-74d9-4848-89d6-000c4b1b70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b952a0-74d9-4848-89d6-000c4b1b707a" xsi:nil="true"/>
    <MediaServiceKeyPoints xmlns="d37e30bb-5f32-4411-a640-0b4044b692bf" xsi:nil="true"/>
    <lcf76f155ced4ddcb4097134ff3c332f xmlns="d37e30bb-5f32-4411-a640-0b4044b692bf">
      <Terms xmlns="http://schemas.microsoft.com/office/infopath/2007/PartnerControls"/>
    </lcf76f155ced4ddcb4097134ff3c332f>
    <SharedWithUsers xmlns="ffb952a0-74d9-4848-89d6-000c4b1b707a">
      <UserInfo>
        <DisplayName>Gipson, Chaundra</DisplayName>
        <AccountId>16</AccountId>
        <AccountType/>
      </UserInfo>
      <UserInfo>
        <DisplayName>Jacobi, Diane</DisplayName>
        <AccountId>12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5334180-0405-413B-834A-44FA9E05AD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6679B9-CD89-47DA-A3EC-E45EF17361D9}">
  <ds:schemaRefs>
    <ds:schemaRef ds:uri="d37e30bb-5f32-4411-a640-0b4044b692bf"/>
    <ds:schemaRef ds:uri="ffb952a0-74d9-4848-89d6-000c4b1b707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D5BAB77-79E1-4739-AA51-10C9079186D6}">
  <ds:schemaRefs>
    <ds:schemaRef ds:uri="d37e30bb-5f32-4411-a640-0b4044b692bf"/>
    <ds:schemaRef ds:uri="ffb952a0-74d9-4848-89d6-000c4b1b707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Universal presentation</Template>
  <TotalTime>385</TotalTime>
  <Words>1162</Words>
  <Application>Microsoft Office PowerPoint</Application>
  <PresentationFormat>Widescreen</PresentationFormat>
  <Paragraphs>146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Tenorite</vt:lpstr>
      <vt:lpstr>Verdana</vt:lpstr>
      <vt:lpstr>Office Theme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Strategic Plan Progress</vt:lpstr>
      <vt:lpstr>PowerPoint Presentation</vt:lpstr>
      <vt:lpstr>PowerPoint Presentation</vt:lpstr>
      <vt:lpstr>Action on the Updated Strategic Plan</vt:lpstr>
      <vt:lpstr>Preparing for Budget Development</vt:lpstr>
      <vt:lpstr>PowerPoint Presentation</vt:lpstr>
      <vt:lpstr>PowerPoint Presentation</vt:lpstr>
      <vt:lpstr>Action on the Strategic Plan Priorities</vt:lpstr>
      <vt:lpstr>Where we’re going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Jacobi, Diane</dc:creator>
  <cp:lastModifiedBy>Hood, Karen N</cp:lastModifiedBy>
  <cp:revision>9</cp:revision>
  <dcterms:created xsi:type="dcterms:W3CDTF">2022-10-04T15:06:30Z</dcterms:created>
  <dcterms:modified xsi:type="dcterms:W3CDTF">2023-02-10T14:01:25Z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0x0101009B088E750FB87F439BAD6BE3B18C0B0C</vt:lpwstr>
  </property>
  <property fmtid="{D5CDD505-2E9C-101B-9397-08002B2CF9AE}" pid="3" name="MediaServiceImageTags">
    <vt:lpwstr/>
  </property>
</Properties>
</file>